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82" r:id="rId4"/>
    <p:sldId id="283" r:id="rId5"/>
    <p:sldId id="284" r:id="rId6"/>
    <p:sldId id="285" r:id="rId7"/>
    <p:sldId id="286" r:id="rId8"/>
    <p:sldId id="287" r:id="rId9"/>
    <p:sldId id="277" r:id="rId10"/>
    <p:sldId id="258" r:id="rId11"/>
    <p:sldId id="259" r:id="rId12"/>
    <p:sldId id="264" r:id="rId13"/>
    <p:sldId id="263" r:id="rId14"/>
    <p:sldId id="265" r:id="rId15"/>
    <p:sldId id="270" r:id="rId16"/>
    <p:sldId id="271" r:id="rId17"/>
    <p:sldId id="272" r:id="rId18"/>
    <p:sldId id="273" r:id="rId19"/>
    <p:sldId id="260" r:id="rId20"/>
    <p:sldId id="261" r:id="rId21"/>
    <p:sldId id="262" r:id="rId22"/>
    <p:sldId id="278" r:id="rId23"/>
    <p:sldId id="279" r:id="rId24"/>
    <p:sldId id="280" r:id="rId2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 panose="020B0503020102020204"/>
        <a:ea typeface="Franklin Gothic Book" panose="020B0503020102020204"/>
        <a:cs typeface="Franklin Gothic Book" panose="020B0503020102020204"/>
        <a:sym typeface="Franklin Gothic Book" panose="020B0503020102020204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 panose="020B0503020102020204"/>
        <a:ea typeface="Franklin Gothic Book" panose="020B0503020102020204"/>
        <a:cs typeface="Franklin Gothic Book" panose="020B0503020102020204"/>
        <a:sym typeface="Franklin Gothic Book" panose="020B0503020102020204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 panose="020B0503020102020204"/>
        <a:ea typeface="Franklin Gothic Book" panose="020B0503020102020204"/>
        <a:cs typeface="Franklin Gothic Book" panose="020B0503020102020204"/>
        <a:sym typeface="Franklin Gothic Book" panose="020B0503020102020204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 panose="020B0503020102020204"/>
        <a:ea typeface="Franklin Gothic Book" panose="020B0503020102020204"/>
        <a:cs typeface="Franklin Gothic Book" panose="020B0503020102020204"/>
        <a:sym typeface="Franklin Gothic Book" panose="020B0503020102020204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 panose="020B0503020102020204"/>
        <a:ea typeface="Franklin Gothic Book" panose="020B0503020102020204"/>
        <a:cs typeface="Franklin Gothic Book" panose="020B0503020102020204"/>
        <a:sym typeface="Franklin Gothic Book" panose="020B0503020102020204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 panose="020B0503020102020204"/>
        <a:ea typeface="Franklin Gothic Book" panose="020B0503020102020204"/>
        <a:cs typeface="Franklin Gothic Book" panose="020B0503020102020204"/>
        <a:sym typeface="Franklin Gothic Book" panose="020B0503020102020204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 panose="020B0503020102020204"/>
        <a:ea typeface="Franklin Gothic Book" panose="020B0503020102020204"/>
        <a:cs typeface="Franklin Gothic Book" panose="020B0503020102020204"/>
        <a:sym typeface="Franklin Gothic Book" panose="020B0503020102020204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 panose="020B0503020102020204"/>
        <a:ea typeface="Franklin Gothic Book" panose="020B0503020102020204"/>
        <a:cs typeface="Franklin Gothic Book" panose="020B0503020102020204"/>
        <a:sym typeface="Franklin Gothic Book" panose="020B0503020102020204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Franklin Gothic Book" panose="020B0503020102020204"/>
        <a:ea typeface="Franklin Gothic Book" panose="020B0503020102020204"/>
        <a:cs typeface="Franklin Gothic Book" panose="020B0503020102020204"/>
        <a:sym typeface="Franklin Gothic Book" panose="020B05030201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691" y="-86"/>
      </p:cViewPr>
      <p:guideLst>
        <p:guide orient="horz" pos="2160"/>
        <p:guide pos="381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16632484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 panose="020B0604020202020204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 panose="020B0604020202020204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 panose="020B0604020202020204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 panose="020B0604020202020204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 panose="020B0604020202020204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 panose="020B0604020202020204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 panose="020B0604020202020204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 panose="020B0604020202020204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915128" y="1788454"/>
            <a:ext cx="8361230" cy="2098227"/>
          </a:xfrm>
          <a:prstGeom prst="rect">
            <a:avLst/>
          </a:prstGeom>
        </p:spPr>
        <p:txBody>
          <a:bodyPr anchor="b"/>
          <a:lstStyle>
            <a:lvl1pPr algn="ctr">
              <a:defRPr sz="7200" cap="all"/>
            </a:lvl1pPr>
          </a:lstStyle>
          <a:p>
            <a:r>
              <a:t>标题文本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679905" y="3956279"/>
            <a:ext cx="6831674" cy="108623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1pPr>
            <a:lvl2pPr marL="0" indent="4572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2pPr>
            <a:lvl3pPr marL="0" indent="9144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3pPr>
            <a:lvl4pPr marL="0" indent="13716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4pPr>
            <a:lvl5pPr marL="0" indent="1828800" algn="ct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3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grpSp>
        <p:nvGrpSpPr>
          <p:cNvPr id="16" name="Group 6"/>
          <p:cNvGrpSpPr/>
          <p:nvPr/>
        </p:nvGrpSpPr>
        <p:grpSpPr>
          <a:xfrm>
            <a:off x="752857" y="744468"/>
            <a:ext cx="10674118" cy="5349673"/>
            <a:chOff x="0" y="0"/>
            <a:chExt cx="10674116" cy="5349671"/>
          </a:xfrm>
        </p:grpSpPr>
        <p:sp>
          <p:nvSpPr>
            <p:cNvPr id="14" name="Freeform 6"/>
            <p:cNvSpPr/>
            <p:nvPr/>
          </p:nvSpPr>
          <p:spPr>
            <a:xfrm>
              <a:off x="7399104" y="941183"/>
              <a:ext cx="3275013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24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lnTo>
                    <a:pt x="0" y="19712"/>
                  </a:lnTo>
                  <a:lnTo>
                    <a:pt x="18924" y="19714"/>
                  </a:lnTo>
                  <a:lnTo>
                    <a:pt x="18924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  <p:sp>
          <p:nvSpPr>
            <p:cNvPr id="15" name="Freeform 6"/>
            <p:cNvSpPr/>
            <p:nvPr/>
          </p:nvSpPr>
          <p:spPr>
            <a:xfrm rot="10800000">
              <a:off x="0" y="0"/>
              <a:ext cx="3275668" cy="44084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6" h="21600" extrusionOk="0">
                  <a:moveTo>
                    <a:pt x="18921" y="0"/>
                  </a:moveTo>
                  <a:lnTo>
                    <a:pt x="21596" y="0"/>
                  </a:lnTo>
                  <a:lnTo>
                    <a:pt x="21596" y="21600"/>
                  </a:lnTo>
                  <a:lnTo>
                    <a:pt x="5" y="21600"/>
                  </a:lnTo>
                  <a:cubicBezTo>
                    <a:pt x="-4" y="20948"/>
                    <a:pt x="9" y="20362"/>
                    <a:pt x="0" y="19710"/>
                  </a:cubicBezTo>
                  <a:lnTo>
                    <a:pt x="18921" y="19716"/>
                  </a:lnTo>
                  <a:lnTo>
                    <a:pt x="18921" y="0"/>
                  </a:lnTo>
                  <a:close/>
                </a:path>
              </a:pathLst>
            </a:custGeom>
            <a:solidFill>
              <a:srgbClr val="191B0E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53365" y="6523206"/>
            <a:ext cx="273610" cy="26497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bg>
      <p:bgPr>
        <a:solidFill>
          <a:srgbClr val="191B0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65025" y="1301360"/>
            <a:ext cx="9612972" cy="2852737"/>
          </a:xfrm>
          <a:prstGeom prst="rect">
            <a:avLst/>
          </a:prstGeom>
        </p:spPr>
        <p:txBody>
          <a:bodyPr anchor="b"/>
          <a:lstStyle>
            <a:lvl1pPr algn="r">
              <a:defRPr sz="7200" cap="all">
                <a:solidFill>
                  <a:srgbClr val="EFEDE3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3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65025" y="4216327"/>
            <a:ext cx="9612972" cy="1143325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1pPr>
            <a:lvl2pPr marL="0" indent="4572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2pPr>
            <a:lvl3pPr marL="0" indent="9144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3pPr>
            <a:lvl4pPr marL="0" indent="13716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4pPr>
            <a:lvl5pPr marL="0" indent="1828800" algn="r">
              <a:lnSpc>
                <a:spcPct val="112000"/>
              </a:lnSpc>
              <a:spcBef>
                <a:spcPts val="0"/>
              </a:spcBef>
              <a:buSzTx/>
              <a:buFontTx/>
              <a:buNone/>
              <a:defRPr sz="2400">
                <a:solidFill>
                  <a:srgbClr val="EFEDE3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5" name="Crop MarkFreeform 6"/>
          <p:cNvSpPr/>
          <p:nvPr/>
        </p:nvSpPr>
        <p:spPr>
          <a:xfrm>
            <a:off x="8151962" y="1685651"/>
            <a:ext cx="3275013" cy="44084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924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19733"/>
                </a:lnTo>
                <a:lnTo>
                  <a:pt x="18924" y="19733"/>
                </a:lnTo>
                <a:lnTo>
                  <a:pt x="18924" y="0"/>
                </a:lnTo>
                <a:close/>
              </a:path>
            </a:pathLst>
          </a:custGeom>
          <a:solidFill>
            <a:srgbClr val="EFEDE3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153365" y="6523206"/>
            <a:ext cx="273610" cy="26497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EFEDE3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71600" y="2285999"/>
            <a:ext cx="4447786" cy="3581402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371600" y="2340864"/>
            <a:ext cx="4443985" cy="823913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1pPr>
            <a:lvl2pPr marL="0" indent="4572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2pPr>
            <a:lvl3pPr marL="0" indent="9144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3pPr>
            <a:lvl4pPr marL="0" indent="13716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4pPr>
            <a:lvl5pPr marL="0" indent="182880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525014" y="2340864"/>
            <a:ext cx="4443985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lnSpc>
                <a:spcPct val="84000"/>
              </a:lnSpc>
              <a:spcBef>
                <a:spcPts val="0"/>
              </a:spcBef>
              <a:buSzTx/>
              <a:buFontTx/>
              <a:buNone/>
              <a:defRPr sz="3000"/>
            </a:pPr>
            <a:endParaRPr/>
          </a:p>
        </p:txBody>
      </p:sp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Background ShapeRectangle 7"/>
          <p:cNvSpPr/>
          <p:nvPr/>
        </p:nvSpPr>
        <p:spPr>
          <a:xfrm>
            <a:off x="-1" y="375"/>
            <a:ext cx="530352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7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7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256020" y="685801"/>
            <a:ext cx="5212080" cy="5175251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0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723899" y="2856344"/>
            <a:ext cx="3855722" cy="3011057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pPr>
            <a:endParaRPr/>
          </a:p>
        </p:txBody>
      </p:sp>
      <p:sp>
        <p:nvSpPr>
          <p:cNvPr id="81" name="Divider BarRectangle 8"/>
          <p:cNvSpPr/>
          <p:nvPr/>
        </p:nvSpPr>
        <p:spPr>
          <a:xfrm>
            <a:off x="5303520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205823" y="6523206"/>
            <a:ext cx="273609" cy="26497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ackground ShapeRectangle 7"/>
          <p:cNvSpPr/>
          <p:nvPr/>
        </p:nvSpPr>
        <p:spPr>
          <a:xfrm>
            <a:off x="-1" y="375"/>
            <a:ext cx="5303522" cy="685762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23900" y="685800"/>
            <a:ext cx="3855721" cy="2157884"/>
          </a:xfrm>
          <a:prstGeom prst="rect">
            <a:avLst/>
          </a:prstGeom>
        </p:spPr>
        <p:txBody>
          <a:bodyPr/>
          <a:lstStyle>
            <a:lvl1pPr>
              <a:lnSpc>
                <a:spcPct val="84000"/>
              </a:lnSpc>
              <a:defRPr sz="4800"/>
            </a:lvl1pPr>
          </a:lstStyle>
          <a:p>
            <a:r>
              <a:t>标题文本</a:t>
            </a:r>
          </a:p>
        </p:txBody>
      </p:sp>
      <p:sp>
        <p:nvSpPr>
          <p:cNvPr id="91" name="Picture Placeholder 2"/>
          <p:cNvSpPr>
            <a:spLocks noGrp="1"/>
          </p:cNvSpPr>
          <p:nvPr>
            <p:ph type="pic" idx="13"/>
          </p:nvPr>
        </p:nvSpPr>
        <p:spPr>
          <a:xfrm>
            <a:off x="5532120" y="0"/>
            <a:ext cx="6659881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723900" y="2855967"/>
            <a:ext cx="3855721" cy="301143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1pPr>
            <a:lvl2pPr marL="0" indent="4572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2pPr>
            <a:lvl3pPr marL="0" indent="9144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3pPr>
            <a:lvl4pPr marL="0" indent="13716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4pPr>
            <a:lvl5pPr marL="0" indent="1828800">
              <a:lnSpc>
                <a:spcPct val="113000"/>
              </a:lnSpc>
              <a:spcBef>
                <a:spcPts val="1500"/>
              </a:spcBef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Divider BarRectangle 8"/>
          <p:cNvSpPr/>
          <p:nvPr/>
        </p:nvSpPr>
        <p:spPr>
          <a:xfrm>
            <a:off x="5303520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205823" y="6523206"/>
            <a:ext cx="273609" cy="264974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D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ide barRectangle 8"/>
          <p:cNvSpPr/>
          <p:nvPr/>
        </p:nvSpPr>
        <p:spPr>
          <a:xfrm>
            <a:off x="478094" y="376"/>
            <a:ext cx="228601" cy="6858001"/>
          </a:xfrm>
          <a:prstGeom prst="rect">
            <a:avLst/>
          </a:prstGeom>
          <a:solidFill>
            <a:srgbClr val="191B0E"/>
          </a:solidFill>
          <a:ln w="12700">
            <a:miter lim="400000"/>
          </a:ln>
        </p:spPr>
        <p:txBody>
          <a:bodyPr lIns="0" tIns="0" rIns="0" bIns="0"/>
          <a:lstStyle/>
          <a:p>
            <a:endParaRPr/>
          </a:p>
        </p:txBody>
      </p:sp>
      <p:sp>
        <p:nvSpPr>
          <p:cNvPr id="3" name="标题文本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3255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0795418" y="6523206"/>
            <a:ext cx="273610" cy="26497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191B0E"/>
                </a:solidFill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1pPr>
      <a:lvl2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2pPr>
      <a:lvl3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3pPr>
      <a:lvl4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4pPr>
      <a:lvl5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5pPr>
      <a:lvl6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6pPr>
      <a:lvl7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7pPr>
      <a:lvl8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8pPr>
      <a:lvl9pPr marL="0" marR="0" indent="0" algn="l" defTabSz="914400" rtl="0" latinLnBrk="0">
        <a:lnSpc>
          <a:spcPct val="89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9pPr>
    </p:titleStyle>
    <p:bodyStyle>
      <a:lvl1pPr marL="384175" marR="0" indent="-384175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1pPr>
      <a:lvl2pPr marL="914400" marR="0" indent="-384175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2pPr>
      <a:lvl3pPr marL="1414145" marR="0" indent="-42672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3pPr>
      <a:lvl4pPr marL="1871345" marR="0" indent="-42672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4pPr>
      <a:lvl5pPr marL="2381885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5pPr>
      <a:lvl6pPr marL="2839085" marR="0" indent="-48006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6pPr>
      <a:lvl7pPr marL="3364865" marR="0" indent="-54864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7pPr>
      <a:lvl8pPr marL="3822065" marR="0" indent="-54864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–"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8pPr>
      <a:lvl9pPr marL="4279265" marR="0" indent="-548640" algn="l" defTabSz="914400" rtl="0" latinLnBrk="0">
        <a:lnSpc>
          <a:spcPct val="94000"/>
        </a:lnSpc>
        <a:spcBef>
          <a:spcPts val="1000"/>
        </a:spcBef>
        <a:spcAft>
          <a:spcPts val="0"/>
        </a:spcAft>
        <a:buClrTx/>
        <a:buSzPct val="100000"/>
        <a:buFont typeface="Helvetica Neue"/>
        <a:buChar char="■"/>
        <a:defRPr sz="2000" b="0" i="0" u="none" strike="noStrike" cap="none" spc="0" baseline="0">
          <a:ln>
            <a:noFill/>
          </a:ln>
          <a:solidFill>
            <a:srgbClr val="191B0E"/>
          </a:solidFill>
          <a:uFillTx/>
          <a:latin typeface="Franklin Gothic Book" panose="020B0503020102020204"/>
          <a:ea typeface="Franklin Gothic Book" panose="020B0503020102020204"/>
          <a:cs typeface="Franklin Gothic Book" panose="020B0503020102020204"/>
          <a:sym typeface="Franklin Gothic Book" panose="020B0503020102020204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 panose="020B0503020102020204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 panose="020B0503020102020204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 panose="020B0503020102020204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 panose="020B0503020102020204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 panose="020B0503020102020204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 panose="020B0503020102020204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 panose="020B0503020102020204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 panose="020B0503020102020204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 panose="020B05030201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 3"/>
          <p:cNvSpPr txBox="1">
            <a:spLocks noGrp="1"/>
          </p:cNvSpPr>
          <p:nvPr>
            <p:ph type="ctrTitle"/>
          </p:nvPr>
        </p:nvSpPr>
        <p:spPr>
          <a:xfrm>
            <a:off x="1835998" y="2447876"/>
            <a:ext cx="8361230" cy="2098227"/>
          </a:xfrm>
          <a:prstGeom prst="rect">
            <a:avLst/>
          </a:prstGeom>
        </p:spPr>
        <p:txBody>
          <a:bodyPr/>
          <a:lstStyle>
            <a:lvl1pPr defTabSz="612775">
              <a:defRPr sz="11120">
                <a:latin typeface="Academy Engraved LET"/>
                <a:ea typeface="Academy Engraved LET"/>
                <a:cs typeface="Academy Engraved LET"/>
                <a:sym typeface="Academy Engraved LET"/>
              </a:defRPr>
            </a:lvl1pPr>
          </a:lstStyle>
          <a:p>
            <a:r>
              <a:t>BOX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 1"/>
          <p:cNvSpPr txBox="1">
            <a:spLocks noGrp="1"/>
          </p:cNvSpPr>
          <p:nvPr>
            <p:ph type="title"/>
          </p:nvPr>
        </p:nvSpPr>
        <p:spPr>
          <a:xfrm>
            <a:off x="1506793" y="362576"/>
            <a:ext cx="9601201" cy="1485901"/>
          </a:xfrm>
          <a:prstGeom prst="rect">
            <a:avLst/>
          </a:prstGeom>
        </p:spPr>
        <p:txBody>
          <a:bodyPr/>
          <a:lstStyle>
            <a:lvl1pPr algn="ctr">
              <a:defRPr sz="6000">
                <a:latin typeface="Adobe Arabic"/>
                <a:ea typeface="Adobe Arabic"/>
                <a:cs typeface="Adobe Arabic"/>
                <a:sym typeface="Adobe Arabic"/>
              </a:defRPr>
            </a:lvl1pPr>
          </a:lstStyle>
          <a:p>
            <a:r>
              <a:t>Courier delivery page</a:t>
            </a:r>
          </a:p>
        </p:txBody>
      </p:sp>
      <p:pic>
        <p:nvPicPr>
          <p:cNvPr id="109" name="内容占位符 4" descr="内容占位符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8916" y="1981242"/>
            <a:ext cx="5207756" cy="39312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0" name="图片 5" descr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94243" y="1981242"/>
            <a:ext cx="5274310" cy="393128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 txBox="1">
            <a:spLocks noGrp="1"/>
          </p:cNvSpPr>
          <p:nvPr>
            <p:ph type="title"/>
          </p:nvPr>
        </p:nvSpPr>
        <p:spPr>
          <a:xfrm>
            <a:off x="1444244" y="649908"/>
            <a:ext cx="9601201" cy="1485901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dobe Caslon Pro"/>
                <a:ea typeface="Adobe Caslon Pro"/>
                <a:cs typeface="Adobe Caslon Pro"/>
                <a:sym typeface="Adobe Caslon Pro"/>
              </a:defRPr>
            </a:lvl1pPr>
          </a:lstStyle>
          <a:p>
            <a:r>
              <a:rPr dirty="0"/>
              <a:t>Courier Parcel Inquiry Page</a:t>
            </a:r>
          </a:p>
        </p:txBody>
      </p:sp>
      <p:pic>
        <p:nvPicPr>
          <p:cNvPr id="113" name="内容占位符 3" descr="内容占位符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22302" y="1984887"/>
            <a:ext cx="5889567" cy="426228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4" name="矩形 4"/>
          <p:cNvSpPr txBox="1"/>
          <p:nvPr/>
        </p:nvSpPr>
        <p:spPr>
          <a:xfrm>
            <a:off x="7507550" y="2225512"/>
            <a:ext cx="4560164" cy="3691637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L="285750" indent="-285750">
              <a:lnSpc>
                <a:spcPct val="150000"/>
              </a:lnSpc>
              <a:buSzPct val="100000"/>
              <a:buFont typeface="Arial" panose="020B0604020202020204"/>
              <a:buChar char="•"/>
            </a:pPr>
            <a:r>
              <a:t>This function can query the details of all delivery orders. 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/>
              <a:buChar char="•"/>
            </a:pPr>
            <a:r>
              <a:t>The courier can find the delivered package on time. 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/>
              <a:buChar char="•"/>
            </a:pPr>
            <a:r>
              <a:t>This function facilitates the statistical management of the system. </a:t>
            </a:r>
          </a:p>
          <a:p>
            <a:pPr marL="285750" indent="-285750">
              <a:lnSpc>
                <a:spcPct val="150000"/>
              </a:lnSpc>
              <a:buSzPct val="100000"/>
              <a:buFont typeface="Arial" panose="020B0604020202020204"/>
              <a:buChar char="•"/>
            </a:pPr>
            <a:r>
              <a:t>If the package is lost, the customer can also find the corresponding courier conveniently.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Function 4: </a:t>
            </a:r>
            <a:br>
              <a:rPr lang="en-US" altLang="zh-CN" dirty="0" smtClean="0"/>
            </a:br>
            <a:r>
              <a:rPr lang="en-US" altLang="zh-CN" dirty="0" smtClean="0"/>
              <a:t>REMOTE ASSISTANCE 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Kathy</a:t>
            </a:r>
            <a:endParaRPr lang="zh-CN" alt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REMOTE ASSISTANCE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79232" y="2204864"/>
            <a:ext cx="5233392" cy="3581400"/>
          </a:xfrm>
        </p:spPr>
        <p:txBody>
          <a:bodyPr/>
          <a:lstStyle/>
          <a:p>
            <a:r>
              <a:rPr lang="en-US" altLang="zh-CN" dirty="0" smtClean="0"/>
              <a:t>Retrieve: The cabinet used to save the courier.</a:t>
            </a:r>
          </a:p>
          <a:p>
            <a:r>
              <a:rPr lang="en-US" altLang="zh-CN" dirty="0" smtClean="0"/>
              <a:t>Deliver: Replaceable cabinet</a:t>
            </a:r>
          </a:p>
          <a:p>
            <a:r>
              <a:rPr lang="en-US" altLang="zh-CN" dirty="0" smtClean="0"/>
              <a:t>Click “Remote Assistance” submit error</a:t>
            </a:r>
          </a:p>
          <a:p>
            <a:pPr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3432" y="2060848"/>
            <a:ext cx="5274310" cy="390445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Remote assistance page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8048" y="2286000"/>
            <a:ext cx="4444752" cy="3581400"/>
          </a:xfrm>
        </p:spPr>
        <p:txBody>
          <a:bodyPr/>
          <a:lstStyle/>
          <a:p>
            <a:r>
              <a:rPr lang="en-US" altLang="zh-CN" dirty="0" smtClean="0"/>
              <a:t>Enter the tracking number</a:t>
            </a:r>
          </a:p>
          <a:p>
            <a:r>
              <a:rPr lang="en-US" altLang="zh-CN" dirty="0" smtClean="0"/>
              <a:t>Enter the phone number</a:t>
            </a:r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7448" y="1988840"/>
            <a:ext cx="5274310" cy="3950238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>
                <a:sym typeface="+mn-ea"/>
              </a:rPr>
              <a:t>Function </a:t>
            </a:r>
            <a:r>
              <a:rPr lang="en-US" dirty="0">
                <a:sym typeface="+mn-ea"/>
              </a:rPr>
              <a:t>5</a:t>
            </a:r>
            <a:r>
              <a:rPr dirty="0">
                <a:sym typeface="+mn-ea"/>
              </a:rPr>
              <a:t>:</a:t>
            </a:r>
            <a:br>
              <a:rPr dirty="0">
                <a:sym typeface="+mn-ea"/>
              </a:rPr>
            </a:br>
            <a:r>
              <a:rPr dirty="0">
                <a:sym typeface="+mn-ea"/>
              </a:rPr>
              <a:t>Re-select the cabinet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1289050" y="5133340"/>
            <a:ext cx="9613265" cy="508000"/>
          </a:xfrm>
        </p:spPr>
        <p:txBody>
          <a:bodyPr/>
          <a:lstStyle/>
          <a:p>
            <a:r>
              <a:rPr lang="en-US" altLang="zh-CN"/>
              <a:t>Anna Zhang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31520"/>
          </a:xfrm>
        </p:spPr>
        <p:txBody>
          <a:bodyPr>
            <a:noAutofit/>
          </a:bodyPr>
          <a:lstStyle/>
          <a:p>
            <a:r>
              <a:rPr lang="en-US" altLang="zh-CN" sz="5400">
                <a:latin typeface="Broadway" panose="04040905080B02020502" charset="0"/>
                <a:cs typeface="Broadway" panose="04040905080B02020502" charset="0"/>
              </a:rPr>
              <a:t>Box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快递柜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1417955"/>
            <a:ext cx="4447540" cy="43922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243320" y="1497330"/>
            <a:ext cx="5475605" cy="276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 panose="020B0503020102020204"/>
              <a:ea typeface="Franklin Gothic Book" panose="020B0503020102020204"/>
              <a:cs typeface="Franklin Gothic Book" panose="020B0503020102020204"/>
              <a:sym typeface="Franklin Gothic Book" panose="020B050302010202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43320" y="1734185"/>
            <a:ext cx="5474970" cy="34467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1.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This is our concept picture of the physical cabinet.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2.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Cabinet size is divided into large, 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normal</a:t>
            </a: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 and small</a:t>
            </a: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3.The computer control the cabinets and connected to the background.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70305" y="567690"/>
            <a:ext cx="9601200" cy="791210"/>
          </a:xfrm>
        </p:spPr>
        <p:txBody>
          <a:bodyPr>
            <a:noAutofit/>
          </a:bodyPr>
          <a:lstStyle/>
          <a:p>
            <a:r>
              <a:rPr sz="5400" b="1" dirty="0">
                <a:latin typeface="Lucida Calligraphy" panose="03010101010101010101" charset="0"/>
                <a:ea typeface="幼圆" panose="02010509060101010101" charset="-122"/>
                <a:cs typeface="Lucida Calligraphy" panose="03010101010101010101" charset="0"/>
                <a:sym typeface="+mn-ea"/>
              </a:rPr>
              <a:t>Re-select the cabinet</a:t>
            </a:r>
            <a:endParaRPr lang="zh-CN" altLang="en-US" sz="5400" b="1" dirty="0">
              <a:latin typeface="Lucida Calligraphy" panose="03010101010101010101" charset="0"/>
              <a:ea typeface="幼圆" panose="02010509060101010101" charset="-122"/>
              <a:cs typeface="Lucida Calligraphy" panose="03010101010101010101" charset="0"/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1371600" y="1477645"/>
            <a:ext cx="4447540" cy="438975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重输密码"/>
          <p:cNvPicPr>
            <a:picLocks noChangeAspect="1"/>
          </p:cNvPicPr>
          <p:nvPr/>
        </p:nvPicPr>
        <p:blipFill>
          <a:blip r:embed="rId2" cstate="print"/>
          <a:srcRect l="1554"/>
          <a:stretch>
            <a:fillRect/>
          </a:stretch>
        </p:blipFill>
        <p:spPr>
          <a:xfrm>
            <a:off x="1022350" y="1477010"/>
            <a:ext cx="5228590" cy="4505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31635" y="1541780"/>
            <a:ext cx="5020310" cy="24314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>
                <a:sym typeface="Franklin Gothic Book" panose="020B0503020102020204"/>
              </a:rPr>
              <a:t>When the courier finds that the size of the cabinet does not correspond to the item, he can choose the appropriate cabinet to save.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 panose="020B0503020102020204"/>
              <a:ea typeface="Franklin Gothic Book" panose="020B0503020102020204"/>
              <a:cs typeface="Franklin Gothic Book" panose="020B0503020102020204"/>
              <a:sym typeface="Franklin Gothic Book" panose="020B0503020102020204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Franklin Gothic Book" panose="020B0503020102020204"/>
              <a:ea typeface="Franklin Gothic Book" panose="020B0503020102020204"/>
              <a:cs typeface="Franklin Gothic Book" panose="020B0503020102020204"/>
              <a:sym typeface="Franklin Gothic Book" panose="020B0503020102020204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6635" y="138430"/>
            <a:ext cx="9601200" cy="909320"/>
          </a:xfrm>
        </p:spPr>
        <p:txBody>
          <a:bodyPr>
            <a:noAutofit/>
          </a:bodyPr>
          <a:lstStyle/>
          <a:p>
            <a:r>
              <a:rPr lang="en-US" altLang="zh-CN" sz="5400" b="1">
                <a:latin typeface="Lucida Calligraphy" panose="03010101010101010101" charset="0"/>
                <a:cs typeface="Lucida Calligraphy" panose="03010101010101010101" charset="0"/>
              </a:rPr>
              <a:t>Choose the size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"/>
          </p:nvPr>
        </p:nvSpPr>
        <p:spPr>
          <a:xfrm>
            <a:off x="1371600" y="1398905"/>
            <a:ext cx="4447540" cy="4468495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 descr="重选尺寸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6635" y="1047750"/>
            <a:ext cx="5648325" cy="49828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46290" y="1290320"/>
            <a:ext cx="4975860" cy="24618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t" forceAA="0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It has three sizes of cabinets to choose from.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Large Box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Normal Box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200" b="0" i="1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Franklin Gothic Book" panose="020B0503020102020204"/>
                <a:ea typeface="Franklin Gothic Book" panose="020B0503020102020204"/>
                <a:cs typeface="Franklin Gothic Book" panose="020B0503020102020204"/>
                <a:sym typeface="Franklin Gothic Book" panose="020B0503020102020204"/>
              </a:rPr>
              <a:t>Small Box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标题 3"/>
          <p:cNvSpPr txBox="1">
            <a:spLocks noGrp="1"/>
          </p:cNvSpPr>
          <p:nvPr>
            <p:ph type="title"/>
          </p:nvPr>
        </p:nvSpPr>
        <p:spPr>
          <a:xfrm>
            <a:off x="765024" y="1301359"/>
            <a:ext cx="9612973" cy="2852739"/>
          </a:xfrm>
          <a:prstGeom prst="rect">
            <a:avLst/>
          </a:prstGeom>
        </p:spPr>
        <p:txBody>
          <a:bodyPr/>
          <a:lstStyle/>
          <a:p>
            <a:pPr>
              <a:defRPr sz="6600">
                <a:latin typeface="Adobe Arabic"/>
                <a:ea typeface="Adobe Arabic"/>
                <a:cs typeface="Adobe Arabic"/>
                <a:sym typeface="Adobe Arabic"/>
              </a:defRPr>
            </a:pPr>
            <a:r>
              <a:t>Function 6:</a:t>
            </a:r>
            <a:br/>
            <a:r>
              <a:rPr sz="6000"/>
              <a:t>Error reporting mechanism</a:t>
            </a:r>
          </a:p>
        </p:txBody>
      </p:sp>
      <p:sp>
        <p:nvSpPr>
          <p:cNvPr id="117" name="文本占位符 4"/>
          <p:cNvSpPr txBox="1">
            <a:spLocks noGrp="1"/>
          </p:cNvSpPr>
          <p:nvPr>
            <p:ph type="body" sz="quarter" idx="1"/>
          </p:nvPr>
        </p:nvSpPr>
        <p:spPr>
          <a:xfrm>
            <a:off x="1164519" y="4984977"/>
            <a:ext cx="9612973" cy="1143325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t>Olivia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 1: Password Retransmit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063552" y="1485329"/>
            <a:ext cx="7931768" cy="47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332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>
                <a:latin typeface="Adobe Arabic"/>
                <a:ea typeface="Adobe Arabic"/>
                <a:cs typeface="Adobe Arabic"/>
                <a:sym typeface="Adobe Arabic"/>
              </a:defRPr>
            </a:lvl1pPr>
          </a:lstStyle>
          <a:p>
            <a:r>
              <a:t>Error Reporting Mechanism</a:t>
            </a:r>
          </a:p>
        </p:txBody>
      </p:sp>
      <p:pic>
        <p:nvPicPr>
          <p:cNvPr id="120" name="内容占位符 5" descr="内容占位符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2236784"/>
            <a:ext cx="4814264" cy="3581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1" name="· This function is a repair function, when people use the box and find that the cabinet door cannot be closed or other problems need remote assistance"/>
          <p:cNvSpPr txBox="1"/>
          <p:nvPr/>
        </p:nvSpPr>
        <p:spPr>
          <a:xfrm>
            <a:off x="7236399" y="2278827"/>
            <a:ext cx="4572001" cy="26722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r>
              <a:t>· This function is a repair function, when people use the box and find that the cabinet door cannot be closed or other problems need remote assistance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标题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 sz="6000">
                <a:latin typeface="Adobe Arabic"/>
                <a:ea typeface="Adobe Arabic"/>
                <a:cs typeface="Adobe Arabic"/>
                <a:sym typeface="Adobe Arabic"/>
              </a:defRPr>
            </a:lvl1pPr>
          </a:lstStyle>
          <a:p>
            <a:r>
              <a:t>Error Reporting Mechanism</a:t>
            </a:r>
          </a:p>
        </p:txBody>
      </p:sp>
      <p:pic>
        <p:nvPicPr>
          <p:cNvPr id="124" name="内容占位符 3" descr="内容占位符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71600" y="2398293"/>
            <a:ext cx="4811329" cy="35814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This function is a repair function, when people use the box and find that the cabinet door cannot be closed or other problems need remote assistance"/>
          <p:cNvSpPr txBox="1"/>
          <p:nvPr/>
        </p:nvSpPr>
        <p:spPr>
          <a:xfrm>
            <a:off x="4220481" y="10636464"/>
            <a:ext cx="4572001" cy="267228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r>
              <a:t>This function is a repair function, when people use the box and find that the cabinet door cannot be closed or other problems need remote assistance</a:t>
            </a:r>
          </a:p>
        </p:txBody>
      </p:sp>
      <p:sp>
        <p:nvSpPr>
          <p:cNvPr id="126" name="·People submit their user   information, order       information to the background"/>
          <p:cNvSpPr txBox="1"/>
          <p:nvPr/>
        </p:nvSpPr>
        <p:spPr>
          <a:xfrm>
            <a:off x="7009618" y="2652577"/>
            <a:ext cx="4572001" cy="180868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2800"/>
            </a:lvl1pPr>
          </a:lstStyle>
          <a:p>
            <a:r>
              <a:t>  ·People submit their user   information, order       information to the background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/>
          <p:cNvSpPr txBox="1">
            <a:spLocks noGrp="1"/>
          </p:cNvSpPr>
          <p:nvPr>
            <p:ph type="title"/>
          </p:nvPr>
        </p:nvSpPr>
        <p:spPr>
          <a:xfrm>
            <a:off x="304800" y="1351280"/>
            <a:ext cx="9862820" cy="285305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905510">
              <a:defRPr sz="6535">
                <a:latin typeface="Adobe Arabic"/>
                <a:ea typeface="Adobe Arabic"/>
                <a:cs typeface="Adobe Arabic"/>
                <a:sym typeface="Adobe Arabic"/>
              </a:defRPr>
            </a:pPr>
            <a:r>
              <a:rPr sz="6000" dirty="0"/>
              <a:t>Function </a:t>
            </a:r>
            <a:r>
              <a:rPr lang="en-US" sz="6000" dirty="0"/>
              <a:t>7</a:t>
            </a:r>
            <a:r>
              <a:rPr sz="6000" dirty="0"/>
              <a:t>: </a:t>
            </a:r>
            <a:br>
              <a:rPr sz="6000" dirty="0"/>
            </a:br>
            <a:r>
              <a:rPr lang="en-US" sz="6000" dirty="0"/>
              <a:t>Receiver</a:t>
            </a:r>
            <a:r>
              <a:rPr sz="6000" dirty="0"/>
              <a:t> o</a:t>
            </a:r>
            <a:r>
              <a:rPr lang="en-US" sz="6000" dirty="0"/>
              <a:t>rder</a:t>
            </a:r>
            <a:r>
              <a:rPr sz="6000" cap="none" dirty="0"/>
              <a:t> </a:t>
            </a:r>
            <a:r>
              <a:rPr lang="en-US" sz="6000" dirty="0"/>
              <a:t>inquiry</a:t>
            </a:r>
            <a:endParaRPr lang="en-US" sz="6000" cap="none" dirty="0"/>
          </a:p>
        </p:txBody>
      </p:sp>
      <p:sp>
        <p:nvSpPr>
          <p:cNvPr id="106" name="TextBox 3"/>
          <p:cNvSpPr txBox="1"/>
          <p:nvPr/>
        </p:nvSpPr>
        <p:spPr>
          <a:xfrm>
            <a:off x="9657764" y="5125425"/>
            <a:ext cx="1326174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rPr lang="en-US"/>
              <a:t>Bruce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标题 1"/>
          <p:cNvSpPr txBox="1">
            <a:spLocks noGrp="1"/>
          </p:cNvSpPr>
          <p:nvPr>
            <p:ph type="title"/>
          </p:nvPr>
        </p:nvSpPr>
        <p:spPr>
          <a:xfrm>
            <a:off x="1506793" y="362576"/>
            <a:ext cx="9601201" cy="1485901"/>
          </a:xfrm>
          <a:prstGeom prst="rect">
            <a:avLst/>
          </a:prstGeom>
        </p:spPr>
        <p:txBody>
          <a:bodyPr/>
          <a:lstStyle>
            <a:lvl1pPr algn="ctr">
              <a:defRPr sz="6000">
                <a:latin typeface="Adobe Arabic"/>
                <a:ea typeface="Adobe Arabic"/>
                <a:cs typeface="Adobe Arabic"/>
                <a:sym typeface="Adobe Arabic"/>
              </a:defRPr>
            </a:lvl1pPr>
          </a:lstStyle>
          <a:p>
            <a:r>
              <a:rPr lang="en-US"/>
              <a:t>Receiver Order Inquiry</a:t>
            </a:r>
          </a:p>
        </p:txBody>
      </p:sp>
      <p:pic>
        <p:nvPicPr>
          <p:cNvPr id="3" name="图片 2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4470" y="1981200"/>
            <a:ext cx="5207000" cy="39312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395" y="1981200"/>
            <a:ext cx="5207000" cy="393192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标题 1"/>
          <p:cNvSpPr txBox="1">
            <a:spLocks noGrp="1"/>
          </p:cNvSpPr>
          <p:nvPr>
            <p:ph type="title"/>
          </p:nvPr>
        </p:nvSpPr>
        <p:spPr>
          <a:xfrm>
            <a:off x="1444244" y="649908"/>
            <a:ext cx="9601201" cy="1485901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Adobe Caslon Pro"/>
                <a:ea typeface="Adobe Caslon Pro"/>
                <a:cs typeface="Adobe Caslon Pro"/>
                <a:sym typeface="Adobe Caslon Pro"/>
              </a:defRPr>
            </a:lvl1pPr>
          </a:lstStyle>
          <a:p>
            <a:r>
              <a:rPr lang="en-US" sz="6000">
                <a:sym typeface="+mn-ea"/>
              </a:rPr>
              <a:t>Receiver Order Inquiry</a:t>
            </a:r>
            <a:endParaRPr sz="6000" dirty="0"/>
          </a:p>
        </p:txBody>
      </p:sp>
      <p:sp>
        <p:nvSpPr>
          <p:cNvPr id="114" name="矩形 4"/>
          <p:cNvSpPr txBox="1"/>
          <p:nvPr/>
        </p:nvSpPr>
        <p:spPr>
          <a:xfrm>
            <a:off x="7094800" y="2379182"/>
            <a:ext cx="4560164" cy="3784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just">
              <a:lnSpc>
                <a:spcPct val="150000"/>
              </a:lnSpc>
              <a:buSzPct val="100000"/>
              <a:buFont typeface="Arial" panose="020B0604020202020204"/>
            </a:pP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	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This function is used to query all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receiving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 records of the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receiver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. Click the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“Receive”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 button 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on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 the home page to enter the r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eceiver's</a:t>
            </a:r>
            <a:r>
              <a:rPr sz="2000">
                <a:latin typeface="Times New Roman" panose="02020603050405020304" charset="0"/>
                <a:cs typeface="Times New Roman" panose="02020603050405020304" charset="0"/>
              </a:rPr>
              <a:t> interface</a:t>
            </a:r>
            <a:r>
              <a:rPr lang="en-US" sz="2000">
                <a:latin typeface="Times New Roman" panose="02020603050405020304" charset="0"/>
                <a:cs typeface="Times New Roman" panose="02020603050405020304" charset="0"/>
              </a:rPr>
              <a:t>. Then clink “Order Query” to check his record of taking parts. After entering the Package barcode, the receiver can browse all the details of the order. </a:t>
            </a:r>
          </a:p>
        </p:txBody>
      </p:sp>
      <p:pic>
        <p:nvPicPr>
          <p:cNvPr id="2" name="图片 1" descr="3"/>
          <p:cNvPicPr>
            <a:picLocks noChangeAspect="1"/>
          </p:cNvPicPr>
          <p:nvPr/>
        </p:nvPicPr>
        <p:blipFill>
          <a:blip r:embed="rId2"/>
          <a:srcRect l="947" r="-1537" b="-194"/>
          <a:stretch>
            <a:fillRect/>
          </a:stretch>
        </p:blipFill>
        <p:spPr>
          <a:xfrm>
            <a:off x="1101090" y="2029460"/>
            <a:ext cx="5726430" cy="439166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7568" y="548680"/>
            <a:ext cx="7704855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284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43472" y="620688"/>
            <a:ext cx="9601200" cy="1485900"/>
          </a:xfrm>
        </p:spPr>
        <p:txBody>
          <a:bodyPr/>
          <a:lstStyle/>
          <a:p>
            <a:pPr algn="ctr"/>
            <a:r>
              <a:rPr lang="en-US" altLang="zh-CN" dirty="0"/>
              <a:t>Function 2: Retrieve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423592" y="1628800"/>
            <a:ext cx="727280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193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2351584" y="692696"/>
            <a:ext cx="8136904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3711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 descr="C:\Users\lenovo\AppData\Roaming\Tencent\Users\975503111\QQ\WinTemp\RichOle\J~H46]EAMS(0LB2FY94387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260648"/>
            <a:ext cx="9801225" cy="6249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73466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600" y="692696"/>
            <a:ext cx="7920880" cy="56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1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1" descr="C:\Users\lenovo\AppData\Roaming\Tencent\Users\975503111\QQ\WinTemp\RichOle\~{G~JA29N}~NV93]V[85I}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472" y="391682"/>
            <a:ext cx="9829800" cy="6048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93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标题 1"/>
          <p:cNvSpPr txBox="1">
            <a:spLocks noGrp="1"/>
          </p:cNvSpPr>
          <p:nvPr>
            <p:ph type="title"/>
          </p:nvPr>
        </p:nvSpPr>
        <p:spPr>
          <a:xfrm>
            <a:off x="450556" y="1837690"/>
            <a:ext cx="9612973" cy="2852739"/>
          </a:xfrm>
          <a:prstGeom prst="rect">
            <a:avLst/>
          </a:prstGeom>
        </p:spPr>
        <p:txBody>
          <a:bodyPr/>
          <a:lstStyle/>
          <a:p>
            <a:pPr defTabSz="905510">
              <a:defRPr sz="6535">
                <a:latin typeface="Adobe Arabic"/>
                <a:ea typeface="Adobe Arabic"/>
                <a:cs typeface="Adobe Arabic"/>
                <a:sym typeface="Adobe Arabic"/>
              </a:defRPr>
            </a:pPr>
            <a:r>
              <a:rPr dirty="0"/>
              <a:t>Function 3: </a:t>
            </a:r>
            <a:br>
              <a:rPr dirty="0"/>
            </a:br>
            <a:r>
              <a:rPr dirty="0"/>
              <a:t>C</a:t>
            </a:r>
            <a:r>
              <a:rPr cap="none" dirty="0"/>
              <a:t>ourier</a:t>
            </a:r>
            <a:r>
              <a:rPr dirty="0"/>
              <a:t> o</a:t>
            </a:r>
            <a:r>
              <a:rPr cap="none" dirty="0"/>
              <a:t>rder</a:t>
            </a:r>
            <a:r>
              <a:rPr dirty="0"/>
              <a:t> i</a:t>
            </a:r>
            <a:r>
              <a:rPr cap="none" dirty="0"/>
              <a:t>nquiry</a:t>
            </a:r>
            <a:br>
              <a:rPr cap="none" dirty="0"/>
            </a:br>
            <a:endParaRPr cap="none" dirty="0"/>
          </a:p>
        </p:txBody>
      </p:sp>
      <p:sp>
        <p:nvSpPr>
          <p:cNvPr id="106" name="TextBox 3"/>
          <p:cNvSpPr txBox="1"/>
          <p:nvPr/>
        </p:nvSpPr>
        <p:spPr>
          <a:xfrm>
            <a:off x="9673004" y="5169875"/>
            <a:ext cx="1326174" cy="56266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Ivy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EFEDE3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 panose="020B0503020102020204"/>
            <a:ea typeface="Franklin Gothic Book" panose="020B0503020102020204"/>
            <a:cs typeface="Franklin Gothic Book" panose="020B0503020102020204"/>
            <a:sym typeface="Franklin Gothic Book" panose="020B05030201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 panose="020B0503020102020204"/>
            <a:ea typeface="Franklin Gothic Book" panose="020B0503020102020204"/>
            <a:cs typeface="Franklin Gothic Book" panose="020B0503020102020204"/>
            <a:sym typeface="Franklin Gothic Book" panose="020B05030201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rop">
  <a:themeElements>
    <a:clrScheme name="Crop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0000FF"/>
      </a:hlink>
      <a:folHlink>
        <a:srgbClr val="FF00FF"/>
      </a:folHlink>
    </a:clrScheme>
    <a:fontScheme name="Crop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34925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 panose="020B0503020102020204"/>
            <a:ea typeface="Franklin Gothic Book" panose="020B0503020102020204"/>
            <a:cs typeface="Franklin Gothic Book" panose="020B0503020102020204"/>
            <a:sym typeface="Franklin Gothic Book" panose="020B05030201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34925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Franklin Gothic Book" panose="020B0503020102020204"/>
            <a:ea typeface="Franklin Gothic Book" panose="020B0503020102020204"/>
            <a:cs typeface="Franklin Gothic Book" panose="020B0503020102020204"/>
            <a:sym typeface="Franklin Gothic Book" panose="020B05030201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283</Words>
  <Application>Microsoft Office PowerPoint</Application>
  <PresentationFormat>自定义</PresentationFormat>
  <Paragraphs>48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Crop</vt:lpstr>
      <vt:lpstr>BOX</vt:lpstr>
      <vt:lpstr>Function 1: Password Retransmit</vt:lpstr>
      <vt:lpstr>PowerPoint 演示文稿</vt:lpstr>
      <vt:lpstr>Function 2: Retrieve</vt:lpstr>
      <vt:lpstr>PowerPoint 演示文稿</vt:lpstr>
      <vt:lpstr>PowerPoint 演示文稿</vt:lpstr>
      <vt:lpstr>PowerPoint 演示文稿</vt:lpstr>
      <vt:lpstr>PowerPoint 演示文稿</vt:lpstr>
      <vt:lpstr>Function 3:  Courier order inquiry </vt:lpstr>
      <vt:lpstr>Courier delivery page</vt:lpstr>
      <vt:lpstr>Courier Parcel Inquiry Page</vt:lpstr>
      <vt:lpstr>Function 4:  REMOTE ASSISTANCE </vt:lpstr>
      <vt:lpstr>REMOTE ASSISTANCE</vt:lpstr>
      <vt:lpstr>Remote assistance page</vt:lpstr>
      <vt:lpstr>Function 5: Re-select the cabinet</vt:lpstr>
      <vt:lpstr>Box</vt:lpstr>
      <vt:lpstr>Re-select the cabinet</vt:lpstr>
      <vt:lpstr>Choose the size</vt:lpstr>
      <vt:lpstr>Function 6: Error reporting mechanism</vt:lpstr>
      <vt:lpstr>Error Reporting Mechanism</vt:lpstr>
      <vt:lpstr>Error Reporting Mechanism</vt:lpstr>
      <vt:lpstr>Function 7:  Receiver order inquiry</vt:lpstr>
      <vt:lpstr>Receiver Order Inquiry</vt:lpstr>
      <vt:lpstr>Receiver Order Inquiry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BOX</dc:title>
  <dc:creator/>
  <cp:lastModifiedBy>Windows 用户</cp:lastModifiedBy>
  <cp:revision>11</cp:revision>
  <dcterms:created xsi:type="dcterms:W3CDTF">2019-06-04T02:25:00Z</dcterms:created>
  <dcterms:modified xsi:type="dcterms:W3CDTF">2019-06-04T05:09:03Z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2052-11.1.0.8661</vt:lpwstr>
  </property>
</Properties>
</file>